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27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19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00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49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48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4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7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52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52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13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39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3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10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4232D59-A28B-4173-B073-7626AC27655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0BA09F2-C23A-481E-83A0-E0C6CC07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950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D70B3-39CE-4EA4-AA3D-5C6C8014E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Afstudeerproject</a:t>
            </a:r>
            <a:br>
              <a:rPr lang="nl-NL" dirty="0"/>
            </a:br>
            <a:r>
              <a:rPr lang="nl-NL" sz="2000" dirty="0"/>
              <a:t>(Drawing tablet stand)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B23A08-6481-4674-A701-F2491AD00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Julian Jacobs, MTD4A4</a:t>
            </a:r>
          </a:p>
        </p:txBody>
      </p:sp>
    </p:spTree>
    <p:extLst>
      <p:ext uri="{BB962C8B-B14F-4D97-AF65-F5344CB8AC3E}">
        <p14:creationId xmlns:p14="http://schemas.microsoft.com/office/powerpoint/2010/main" val="22727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67FF8-5AD3-4ABE-B5A1-C19032F0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3) Productie + Prototype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B06992-2EDE-451D-9E4B-FA91BCAE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68" y="187009"/>
            <a:ext cx="3485394" cy="209899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6CC6096E-B3AA-48A0-B892-626285B36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" b="35790"/>
          <a:stretch/>
        </p:blipFill>
        <p:spPr>
          <a:xfrm>
            <a:off x="165438" y="2543708"/>
            <a:ext cx="2941041" cy="360947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9" name="Afbeelding 8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6A7A5BD1-6126-4497-A814-A703DB9D7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1" b="25577"/>
          <a:stretch/>
        </p:blipFill>
        <p:spPr>
          <a:xfrm>
            <a:off x="3419307" y="2543708"/>
            <a:ext cx="3163253" cy="360947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561D624-F854-4B7C-AE8F-E28FD48AE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21634" r="22958" b="35914"/>
          <a:stretch/>
        </p:blipFill>
        <p:spPr>
          <a:xfrm>
            <a:off x="6895388" y="2543708"/>
            <a:ext cx="2279499" cy="360947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5659BD64-DC6F-43F7-AB86-21C56B4E1C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19068" r="10214" b="25161"/>
          <a:stretch/>
        </p:blipFill>
        <p:spPr>
          <a:xfrm flipH="1">
            <a:off x="9365457" y="2543708"/>
            <a:ext cx="2625883" cy="360947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180E01-17CC-42CF-8130-E86C358507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14504" r="24729" b="68654"/>
          <a:stretch/>
        </p:blipFill>
        <p:spPr>
          <a:xfrm>
            <a:off x="8541168" y="5574952"/>
            <a:ext cx="1489401" cy="998406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440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67FF8-5AD3-4ABE-B5A1-C19032F0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3) Productie + Prototype</a:t>
            </a:r>
          </a:p>
        </p:txBody>
      </p:sp>
      <p:pic>
        <p:nvPicPr>
          <p:cNvPr id="5" name="Afbeelding 4" descr="Afbeelding met vloer, binnen, gebouw&#10;&#10;Automatisch gegenereerde beschrijving">
            <a:extLst>
              <a:ext uri="{FF2B5EF4-FFF2-40B4-BE49-F238E27FC236}">
                <a16:creationId xmlns:a16="http://schemas.microsoft.com/office/drawing/2014/main" id="{D7EA8289-F122-414D-99A6-AA307387A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25147" r="4864" b="46783"/>
          <a:stretch/>
        </p:blipFill>
        <p:spPr>
          <a:xfrm>
            <a:off x="6376737" y="2568659"/>
            <a:ext cx="5132089" cy="353937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7" name="Afbeelding 6" descr="Afbeelding met vloer, binnen&#10;&#10;Automatisch gegenereerde beschrijving">
            <a:extLst>
              <a:ext uri="{FF2B5EF4-FFF2-40B4-BE49-F238E27FC236}">
                <a16:creationId xmlns:a16="http://schemas.microsoft.com/office/drawing/2014/main" id="{6F772528-9640-41DA-8BB5-91A9229A1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5" b="39416"/>
          <a:stretch/>
        </p:blipFill>
        <p:spPr>
          <a:xfrm>
            <a:off x="882190" y="2568659"/>
            <a:ext cx="4005590" cy="354478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536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67FF8-5AD3-4ABE-B5A1-C19032F0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4) Merk </a:t>
            </a:r>
            <a:r>
              <a:rPr lang="nl-NL" b="0" dirty="0"/>
              <a:t>+ Kostprijs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F08251-4D00-4B26-9DFC-EE5EF9935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r="30215"/>
          <a:stretch/>
        </p:blipFill>
        <p:spPr>
          <a:xfrm>
            <a:off x="303710" y="2388397"/>
            <a:ext cx="1583539" cy="4031087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97E4F7-C681-443A-8CFD-A5EAEEA63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86"/>
          <a:stretch/>
        </p:blipFill>
        <p:spPr>
          <a:xfrm>
            <a:off x="9596819" y="2379725"/>
            <a:ext cx="2291471" cy="4031087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9B85F0-E033-45E0-BDF6-86A0C17FE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27" y="2379725"/>
            <a:ext cx="7197213" cy="404843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473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67FF8-5AD3-4ABE-B5A1-C19032F0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4) </a:t>
            </a:r>
            <a:r>
              <a:rPr lang="nl-NL" b="0" dirty="0"/>
              <a:t>Merk +</a:t>
            </a:r>
            <a:r>
              <a:rPr lang="nl-NL" dirty="0"/>
              <a:t> Kostprijs </a:t>
            </a:r>
            <a:r>
              <a:rPr lang="nl-NL" sz="2000" i="1" dirty="0"/>
              <a:t>(Werkelijkheid)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EE03A6-A162-4216-BE05-FCA98FDBF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6" t="32401" r="29032" b="19178"/>
          <a:stretch/>
        </p:blipFill>
        <p:spPr>
          <a:xfrm>
            <a:off x="6384362" y="2063891"/>
            <a:ext cx="5586964" cy="3678148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B82817-0F7E-4A15-B9C3-D9DF3D414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1" t="58351" r="43629" b="36344"/>
          <a:stretch/>
        </p:blipFill>
        <p:spPr>
          <a:xfrm>
            <a:off x="937291" y="6113297"/>
            <a:ext cx="4527205" cy="513826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D75E25E-CD4C-48D8-B49C-EF8221D03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6" t="81744" r="29032" b="7527"/>
          <a:stretch/>
        </p:blipFill>
        <p:spPr>
          <a:xfrm>
            <a:off x="6384362" y="5812139"/>
            <a:ext cx="5586964" cy="81498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6" name="Afbeelding 5" descr="Afbeelding met vloer, binnen, gebouw&#10;&#10;Automatisch gegenereerde beschrijving">
            <a:extLst>
              <a:ext uri="{FF2B5EF4-FFF2-40B4-BE49-F238E27FC236}">
                <a16:creationId xmlns:a16="http://schemas.microsoft.com/office/drawing/2014/main" id="{EFB0EFFE-58DF-4402-90F7-C0E016DF1D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25147" r="4864" b="46783"/>
          <a:stretch/>
        </p:blipFill>
        <p:spPr>
          <a:xfrm>
            <a:off x="927655" y="2610239"/>
            <a:ext cx="4536841" cy="3128857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173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67FF8-5AD3-4ABE-B5A1-C19032F0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4) </a:t>
            </a:r>
            <a:r>
              <a:rPr lang="nl-NL" b="0" dirty="0"/>
              <a:t>Merk +</a:t>
            </a:r>
            <a:r>
              <a:rPr lang="nl-NL" dirty="0"/>
              <a:t> Kostprijs </a:t>
            </a:r>
            <a:r>
              <a:rPr lang="nl-NL" sz="2000" i="1" dirty="0"/>
              <a:t>(Schatting)</a:t>
            </a:r>
            <a:endParaRPr lang="nl-NL" i="1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F37B358-7767-4FCD-994A-AC88DA21C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2" t="50000" r="30000" b="22867"/>
          <a:stretch/>
        </p:blipFill>
        <p:spPr>
          <a:xfrm>
            <a:off x="351785" y="3651917"/>
            <a:ext cx="5455854" cy="209012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5E95A7-BABD-40BA-8A68-8C75B23A4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42" t="41720" r="40726" b="53405"/>
          <a:stretch/>
        </p:blipFill>
        <p:spPr>
          <a:xfrm>
            <a:off x="367147" y="6113297"/>
            <a:ext cx="5440492" cy="513826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875B2BE-AAEC-4932-ACFB-F46743F77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31398" r="29355" b="26452"/>
          <a:stretch/>
        </p:blipFill>
        <p:spPr>
          <a:xfrm>
            <a:off x="6384362" y="2484179"/>
            <a:ext cx="5584903" cy="3257860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F29129D-AF50-4D7E-B20D-AEAAB91622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62" t="57061" r="29839" b="32903"/>
          <a:stretch/>
        </p:blipFill>
        <p:spPr>
          <a:xfrm>
            <a:off x="6384362" y="5812138"/>
            <a:ext cx="5586964" cy="814983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701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5B666-CDB7-4341-ACC6-45C6B7FD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35B1E-9C19-4948-86A6-E03C4F175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3221489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- Wacom drawing tablet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Hobby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Onhandige houding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113F7F-452E-4A75-A83A-F6C333C9C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2" y="2184614"/>
            <a:ext cx="3130400" cy="212238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3" name="Afbeelding 12" descr="Afbeelding met sport, oefentoestel&#10;&#10;Automatisch gegenereerde beschrijving">
            <a:extLst>
              <a:ext uri="{FF2B5EF4-FFF2-40B4-BE49-F238E27FC236}">
                <a16:creationId xmlns:a16="http://schemas.microsoft.com/office/drawing/2014/main" id="{EAEF379A-5DC0-4FBD-8EED-1EA6008D8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192" y="4465697"/>
            <a:ext cx="2317750" cy="212238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2B8EDA-C63F-4377-BDEB-17BA621830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21255"/>
          <a:stretch/>
        </p:blipFill>
        <p:spPr>
          <a:xfrm>
            <a:off x="7266039" y="4465697"/>
            <a:ext cx="2133600" cy="212238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888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24EFC-7F12-44FE-AB62-CC008625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EB66F4-6ED7-4F34-8537-1EEFBEAF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92" y="2641009"/>
            <a:ext cx="4914482" cy="3331976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FBF8697-7E26-4E38-99CD-DEF55247AC9C}"/>
              </a:ext>
            </a:extLst>
          </p:cNvPr>
          <p:cNvSpPr txBox="1">
            <a:spLocks/>
          </p:cNvSpPr>
          <p:nvPr/>
        </p:nvSpPr>
        <p:spPr>
          <a:xfrm>
            <a:off x="810000" y="2488741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nl-NL" dirty="0"/>
              <a:t>1) Onderzoek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2) Ontwerpproces + Concept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3) Productie + Prototype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4) Merk (Brand design) + Kostprijs</a:t>
            </a:r>
          </a:p>
          <a:p>
            <a:pPr marL="0" indent="0">
              <a:buFont typeface="Wingdings 2" charset="2"/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50210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F529F-94CB-4E13-AD09-D0190A5C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1)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A7D3C4-FA92-44A8-BE7C-5C901344B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Concurrentieonderzoek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Enquête (28/50+)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Maat (VESA 7,5x7,5)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Functies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D47C50-BDE2-4680-9E22-85CDEF111F1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t="24691" r="53043" b="26631"/>
          <a:stretch/>
        </p:blipFill>
        <p:spPr bwMode="auto">
          <a:xfrm>
            <a:off x="9684775" y="2222287"/>
            <a:ext cx="2144414" cy="1917094"/>
          </a:xfrm>
          <a:prstGeom prst="rect">
            <a:avLst/>
          </a:prstGeom>
          <a:ln w="508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26F354-841A-4A91-89FD-4DA91981E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21255"/>
          <a:stretch/>
        </p:blipFill>
        <p:spPr>
          <a:xfrm>
            <a:off x="9684775" y="4353166"/>
            <a:ext cx="2144414" cy="2133141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AE957AF-5A61-43F9-83D2-60B1005C8E27}"/>
              </a:ext>
            </a:extLst>
          </p:cNvPr>
          <p:cNvSpPr txBox="1"/>
          <p:nvPr/>
        </p:nvSpPr>
        <p:spPr>
          <a:xfrm>
            <a:off x="11228439" y="3837644"/>
            <a:ext cx="67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accent1">
                    <a:lumMod val="75000"/>
                  </a:schemeClr>
                </a:solidFill>
              </a:rPr>
              <a:t>585,-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FA3E667-17F0-4580-8E9F-62E80A4930DB}"/>
              </a:ext>
            </a:extLst>
          </p:cNvPr>
          <p:cNvSpPr txBox="1"/>
          <p:nvPr/>
        </p:nvSpPr>
        <p:spPr>
          <a:xfrm>
            <a:off x="11228440" y="6147753"/>
            <a:ext cx="67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accent1">
                    <a:lumMod val="75000"/>
                  </a:schemeClr>
                </a:solidFill>
              </a:rPr>
              <a:t>370,-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67D1F10-5301-4651-A232-306FA3009018}"/>
              </a:ext>
            </a:extLst>
          </p:cNvPr>
          <p:cNvSpPr txBox="1"/>
          <p:nvPr/>
        </p:nvSpPr>
        <p:spPr>
          <a:xfrm>
            <a:off x="4709652" y="2070129"/>
            <a:ext cx="59460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8) Heb je een standaard voor je drawing tablet?</a:t>
            </a:r>
            <a:b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46,2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Nee: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53,8% </a:t>
            </a:r>
            <a:endParaRPr lang="nl-NL" sz="1400" b="1" dirty="0">
              <a:solidFill>
                <a:srgbClr val="92D05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91B9B4D-DB3B-45BD-A6CF-FE9C5A2C1A94}"/>
              </a:ext>
            </a:extLst>
          </p:cNvPr>
          <p:cNvSpPr txBox="1"/>
          <p:nvPr/>
        </p:nvSpPr>
        <p:spPr>
          <a:xfrm>
            <a:off x="4709652" y="2806801"/>
            <a:ext cx="6702472" cy="11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9a) Als je een standaard hebt, waarom heb je deze gekocht?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Zonder een standaard was het moeilijker: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Zonder een standaard kon ik bepaalde dingen niet: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endParaRPr lang="nl-NL" sz="1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94B6A66-02F9-4E54-85B5-0DD616373778}"/>
              </a:ext>
            </a:extLst>
          </p:cNvPr>
          <p:cNvSpPr txBox="1"/>
          <p:nvPr/>
        </p:nvSpPr>
        <p:spPr>
          <a:xfrm>
            <a:off x="4709652" y="3987500"/>
            <a:ext cx="6100916" cy="11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9b) Als je geen standaard hebt, waarom heb je er nog geen?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Nooit aan gedacht: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duur: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merk heeft er geen: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</a:t>
            </a:r>
            <a:endParaRPr lang="nl-NL" sz="1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6632DE9-DE08-4A3B-89D6-C14B9484AC4A}"/>
              </a:ext>
            </a:extLst>
          </p:cNvPr>
          <p:cNvSpPr txBox="1"/>
          <p:nvPr/>
        </p:nvSpPr>
        <p:spPr>
          <a:xfrm>
            <a:off x="4710458" y="5094011"/>
            <a:ext cx="6100916" cy="1566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Wat voor functies zou je graag met een standaard willen </a:t>
            </a:r>
            <a:b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hebben?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Rotatie: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Verstelbaar: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35,7%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meerdere merken mogelijk: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7,1%</a:t>
            </a:r>
            <a:b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Anders: </a:t>
            </a:r>
            <a:r>
              <a:rPr lang="nl-NL" sz="1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7,1%</a:t>
            </a:r>
            <a:endParaRPr lang="nl-NL" sz="1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0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A7111-93FC-45AF-8121-90A957F6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2) Ontwerpproces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E178D1-A630-4863-B440-992549C5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95737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Schetsen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Concepten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Vergelijken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Keuze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Functioneel ontwerp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025AF8-3F06-478A-8115-AF26753E5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"/>
          <a:stretch/>
        </p:blipFill>
        <p:spPr>
          <a:xfrm>
            <a:off x="4992402" y="2222287"/>
            <a:ext cx="3345887" cy="195818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D31A5F-D300-461F-A74D-0DC4DCF9F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1" t="11183" r="26773" b="25018"/>
          <a:stretch/>
        </p:blipFill>
        <p:spPr>
          <a:xfrm>
            <a:off x="8577423" y="2222287"/>
            <a:ext cx="3370793" cy="195818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BED70F1-4F29-4EEC-8D8C-970E8D505A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99" t="12330" r="27844" b="26021"/>
          <a:stretch/>
        </p:blipFill>
        <p:spPr>
          <a:xfrm>
            <a:off x="6895661" y="4452627"/>
            <a:ext cx="3176727" cy="195818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999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FFEFA-A008-4498-9EF5-BB091284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2) Ontwerpproces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5D9CC2-3225-49D3-A9D5-2FF40A231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02" y="2216335"/>
            <a:ext cx="3345888" cy="195818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B61D64-92B2-459C-9693-E873BC99F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22" y="2222287"/>
            <a:ext cx="3360909" cy="195818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8CBA7A-265A-4120-A9F1-AE02662E0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61" y="4452628"/>
            <a:ext cx="3176727" cy="195818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76F8E37-785B-4FF7-9794-716A7459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95737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Schetsen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Concepten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Vergelijken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Keuze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Functioneel ontwerp</a:t>
            </a:r>
          </a:p>
        </p:txBody>
      </p:sp>
    </p:spTree>
    <p:extLst>
      <p:ext uri="{BB962C8B-B14F-4D97-AF65-F5344CB8AC3E}">
        <p14:creationId xmlns:p14="http://schemas.microsoft.com/office/powerpoint/2010/main" val="390381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6EAA903-8634-4A7E-9639-0710DCF6590A}"/>
              </a:ext>
            </a:extLst>
          </p:cNvPr>
          <p:cNvSpPr txBox="1">
            <a:spLocks/>
          </p:cNvSpPr>
          <p:nvPr/>
        </p:nvSpPr>
        <p:spPr>
          <a:xfrm>
            <a:off x="810000" y="2395737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nl-NL" dirty="0"/>
              <a:t>Schetsen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Concepten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b="1" dirty="0"/>
              <a:t>Vergelijken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Keuze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Functioneel ontwerp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2124AA4-3C7E-4F40-829D-1158734F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nl-NL" dirty="0"/>
              <a:t>2) Ontwerpproces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6304486-B3D5-457E-B112-C7406EAE7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54" t="35992" r="20404" b="22744"/>
          <a:stretch/>
        </p:blipFill>
        <p:spPr>
          <a:xfrm>
            <a:off x="8565123" y="2216335"/>
            <a:ext cx="3373208" cy="195818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19B76A4-2AFE-45FE-9DEC-BED4BECCF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32" t="36272" r="20403" b="23298"/>
          <a:stretch/>
        </p:blipFill>
        <p:spPr>
          <a:xfrm>
            <a:off x="4992402" y="2216336"/>
            <a:ext cx="3345888" cy="1958184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FDBB5AB-B49E-4496-B386-B8C0965AE9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71" t="34933" r="20081" b="18996"/>
          <a:stretch/>
        </p:blipFill>
        <p:spPr>
          <a:xfrm>
            <a:off x="6895661" y="4458580"/>
            <a:ext cx="3176727" cy="195223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E6F4940-6391-4253-BDB3-2C23FE0B97E9}"/>
              </a:ext>
            </a:extLst>
          </p:cNvPr>
          <p:cNvSpPr txBox="1"/>
          <p:nvPr/>
        </p:nvSpPr>
        <p:spPr>
          <a:xfrm>
            <a:off x="10339010" y="4693712"/>
            <a:ext cx="1599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Concept 1 </a:t>
            </a:r>
            <a:b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- 80,61%</a:t>
            </a:r>
            <a:b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- 81,22%</a:t>
            </a:r>
            <a:b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>- 87,27%</a:t>
            </a:r>
          </a:p>
        </p:txBody>
      </p:sp>
    </p:spTree>
    <p:extLst>
      <p:ext uri="{BB962C8B-B14F-4D97-AF65-F5344CB8AC3E}">
        <p14:creationId xmlns:p14="http://schemas.microsoft.com/office/powerpoint/2010/main" val="60141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5505120-95F7-41C4-BAC6-AE7B7934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nl-NL" dirty="0"/>
              <a:t>2) Ontwerpproces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E98C280-01E2-4728-B4D1-53A438A2DCF1}"/>
              </a:ext>
            </a:extLst>
          </p:cNvPr>
          <p:cNvSpPr txBox="1">
            <a:spLocks/>
          </p:cNvSpPr>
          <p:nvPr/>
        </p:nvSpPr>
        <p:spPr>
          <a:xfrm>
            <a:off x="810000" y="2395737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nl-NL" dirty="0"/>
              <a:t>Schetsen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Concepten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Vergelijken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b="1" dirty="0"/>
              <a:t>Keuze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Functioneel ontwerp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82F2EB-4605-4D39-B7A4-4D96C2D87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02" y="2216335"/>
            <a:ext cx="3345888" cy="1958185"/>
          </a:xfrm>
          <a:prstGeom prst="rect">
            <a:avLst/>
          </a:prstGeom>
          <a:ln w="50800">
            <a:solidFill>
              <a:srgbClr val="00B050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7646547-E5D8-4C2D-83A1-9AC3C2948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61" y="4452628"/>
            <a:ext cx="3176727" cy="1958184"/>
          </a:xfrm>
          <a:prstGeom prst="rect">
            <a:avLst/>
          </a:prstGeom>
          <a:ln w="50800">
            <a:solidFill>
              <a:schemeClr val="accent4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75FEF7-24CA-4AFA-AF6B-D8C121A61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22" y="2222287"/>
            <a:ext cx="3360909" cy="1958185"/>
          </a:xfrm>
          <a:prstGeom prst="rect">
            <a:avLst/>
          </a:prstGeom>
          <a:ln w="50800">
            <a:solidFill>
              <a:schemeClr val="accent4"/>
            </a:solidFill>
          </a:ln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5926D49-3094-4A37-B0F1-51D8F93C7DF4}"/>
              </a:ext>
            </a:extLst>
          </p:cNvPr>
          <p:cNvSpPr/>
          <p:nvPr/>
        </p:nvSpPr>
        <p:spPr>
          <a:xfrm>
            <a:off x="10715311" y="4522830"/>
            <a:ext cx="886753" cy="924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33CE0DE-8EFF-49C1-A0E1-28C9B1DD44DE}"/>
              </a:ext>
            </a:extLst>
          </p:cNvPr>
          <p:cNvSpPr/>
          <p:nvPr/>
        </p:nvSpPr>
        <p:spPr>
          <a:xfrm>
            <a:off x="10699937" y="5569957"/>
            <a:ext cx="471640" cy="933527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CB64CAE-E112-46ED-B617-95FDD7109A9E}"/>
              </a:ext>
            </a:extLst>
          </p:cNvPr>
          <p:cNvSpPr/>
          <p:nvPr/>
        </p:nvSpPr>
        <p:spPr>
          <a:xfrm>
            <a:off x="10728200" y="5569957"/>
            <a:ext cx="886753" cy="933527"/>
          </a:xfrm>
          <a:prstGeom prst="ellipse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A795DBA-AF0C-4BA4-819B-22D2E84BF042}"/>
              </a:ext>
            </a:extLst>
          </p:cNvPr>
          <p:cNvSpPr/>
          <p:nvPr/>
        </p:nvSpPr>
        <p:spPr>
          <a:xfrm>
            <a:off x="10789064" y="4615797"/>
            <a:ext cx="731131" cy="738648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5A84817D-5359-4F6F-81BC-F89D83CB5BF4}"/>
              </a:ext>
            </a:extLst>
          </p:cNvPr>
          <p:cNvSpPr/>
          <p:nvPr/>
        </p:nvSpPr>
        <p:spPr>
          <a:xfrm>
            <a:off x="10789064" y="5662924"/>
            <a:ext cx="731131" cy="738648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17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0CA35FA-C5E4-44A6-915B-FD35ADDA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nl-NL" dirty="0"/>
              <a:t>2) Ontwerpproces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36726D4-94AB-409E-867B-B277AC472039}"/>
              </a:ext>
            </a:extLst>
          </p:cNvPr>
          <p:cNvSpPr txBox="1">
            <a:spLocks/>
          </p:cNvSpPr>
          <p:nvPr/>
        </p:nvSpPr>
        <p:spPr>
          <a:xfrm>
            <a:off x="810000" y="2395737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nl-NL" dirty="0"/>
              <a:t>Schetsen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Concepten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Vergelijken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dirty="0"/>
              <a:t>Keuze</a:t>
            </a:r>
          </a:p>
          <a:p>
            <a:pPr marL="0" indent="0">
              <a:buFont typeface="Wingdings 2" charset="2"/>
              <a:buNone/>
            </a:pPr>
            <a:endParaRPr lang="nl-NL" dirty="0"/>
          </a:p>
          <a:p>
            <a:pPr marL="0" indent="0">
              <a:buFont typeface="Wingdings 2" charset="2"/>
              <a:buNone/>
            </a:pPr>
            <a:r>
              <a:rPr lang="nl-NL" b="1" dirty="0"/>
              <a:t>Functioneel ontwerp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8A267BB-54BD-4C42-8D0A-F4E3A9E5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0" y="2216334"/>
            <a:ext cx="6949621" cy="4185237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5335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Citeerbaar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iteerbaar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eerbaar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Citeerbaar</Template>
  <TotalTime>198</TotalTime>
  <Words>285</Words>
  <Application>Microsoft Office PowerPoint</Application>
  <PresentationFormat>Breedbeeld</PresentationFormat>
  <Paragraphs>94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2</vt:lpstr>
      <vt:lpstr>Citeerbaar</vt:lpstr>
      <vt:lpstr>Afstudeerproject (Drawing tablet stand)</vt:lpstr>
      <vt:lpstr>Voorwoord</vt:lpstr>
      <vt:lpstr>Inhoudsopgave</vt:lpstr>
      <vt:lpstr>1) Onderzoek</vt:lpstr>
      <vt:lpstr>2) Ontwerpproces</vt:lpstr>
      <vt:lpstr>2) Ontwerpproces</vt:lpstr>
      <vt:lpstr>2) Ontwerpproces</vt:lpstr>
      <vt:lpstr>2) Ontwerpproces</vt:lpstr>
      <vt:lpstr>2) Ontwerpproces</vt:lpstr>
      <vt:lpstr>3) Productie + Prototype</vt:lpstr>
      <vt:lpstr>3) Productie + Prototype</vt:lpstr>
      <vt:lpstr>4) Merk + Kostprijs</vt:lpstr>
      <vt:lpstr>4) Merk + Kostprijs (Werkelijkheid)</vt:lpstr>
      <vt:lpstr>4) Merk + Kostprijs (Schatting)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Afstudeerproject (Drawing tablet stand)</dc:title>
  <dc:creator>Julian Jacobs</dc:creator>
  <cp:lastModifiedBy>Julian Jacobs</cp:lastModifiedBy>
  <cp:revision>20</cp:revision>
  <dcterms:created xsi:type="dcterms:W3CDTF">2021-01-16T15:26:42Z</dcterms:created>
  <dcterms:modified xsi:type="dcterms:W3CDTF">2021-01-19T21:41:27Z</dcterms:modified>
</cp:coreProperties>
</file>